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0" r:id="rId8"/>
    <p:sldId id="263" r:id="rId9"/>
    <p:sldId id="261" r:id="rId10"/>
    <p:sldId id="268" r:id="rId11"/>
    <p:sldId id="269" r:id="rId12"/>
    <p:sldId id="264" r:id="rId13"/>
    <p:sldId id="267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03A8FE-AF69-4ACA-BD1D-3DE8A26A4CF5}" type="datetimeFigureOut">
              <a:rPr lang="en-US" smtClean="0"/>
              <a:pPr/>
              <a:t>10/28/2009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94D4DC-5090-4678-BA08-BF4A27711F28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.nz/imgres?imgurl=http://www.randomhouse.com.au/systempicts/9781741662979.jpg&amp;imgrefurl=http://www.randomhouse.com.au/Books/Default.aspx?Page=Book&amp;ID=9781741662979&amp;usg=__Q__2lXLasHUKr8un_HV2LR3SfS4=&amp;h=924&amp;w=600&amp;sz=302&amp;hl=en&amp;start=1&amp;tbnid=JrFs-uON80hbjM:&amp;tbnh=147&amp;tbnw=95&amp;prev=/images?q=juno+of+taris&amp;gbv=2&amp;hl=en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.nz/imgres?imgurl=http://www.travelwizard.com/southpacific/media/caribbean_356_l.jpg&amp;imgrefurl=http://www.travelwizard.com/southpacific/&amp;usg=__ovtJTO5B__vejMxsI6dlUppK3HU=&amp;h=519&amp;w=332&amp;sz=22&amp;hl=en&amp;start=4&amp;tbnid=EvJvOsMndRrK9M:&amp;tbnh=131&amp;tbnw=84&amp;prev=/images?q=pacific+islands&amp;gbv=2&amp;hl=en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images.google.co.nz/imgres?imgurl=http://www.liquidsculpture.com/images/water/water-drop.jpg&amp;imgrefurl=http://www.liquidsculpture.com/&amp;usg=__DtyJx5UgmWELvrdBKUf-rgXkuMQ=&amp;h=515&amp;w=630&amp;sz=40&amp;hl=en&amp;start=2&amp;tbnid=px1ZCzRhlGhfHM:&amp;tbnh=112&amp;tbnw=137&amp;prev=/images?q=water&amp;gbv=2&amp;hl=en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.nz/imgres?imgurl=http://whitewhaletheatre.files.wordpress.com/2009/08/nuke-war-h0011.jpg&amp;imgrefurl=http://whitewhaletheatre.wordpress.com/2009/08/02/the-theatre-wars/&amp;usg=__DlwMQzeYuXxAlcvJM0zDwBDcYg0=&amp;h=377&amp;w=320&amp;sz=27&amp;hl=en&amp;start=2&amp;tbnid=6WG1VRQcz1-GdM:&amp;tbnh=122&amp;tbnw=104&amp;prev=/images?q=war&amp;gbv=2&amp;hl=en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images.google.co.nz/imgres?imgurl=http://capremix.wordpress.com/files/2009/06/healthy_diet1.jpg&amp;imgrefurl=http://communities.canada.com/VANNET/blogs/remixproject/default.aspx&amp;usg=__A3CW_yIwPI46envbXTieLgp-fPw=&amp;h=382&amp;w=488&amp;sz=58&amp;hl=en&amp;start=3&amp;tbnid=4ak084dFrQL-HM:&amp;tbnh=102&amp;tbnw=130&amp;prev=/images?q=food&amp;gbv=2&amp;hl=en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hyperlink" Target="http://images.google.co.nz/imgres?imgurl=http://www.hair-styles-secrets-revealed.com/images/long_hair_photos.jpg&amp;imgrefurl=http://www.hair-styles-secrets-revealed.com/hair%20cut.htm&amp;usg=__fnW9JjH5XACt6zZxRYX6oVWhyQg=&amp;h=470&amp;w=313&amp;sz=27&amp;hl=en&amp;start=2&amp;tbnid=lJMWzVrVSaKQKM:&amp;tbnh=129&amp;tbnw=86&amp;prev=/images?q=long+hair&amp;gbv=2&amp;hl=en" TargetMode="External"/><Relationship Id="rId7" Type="http://schemas.openxmlformats.org/officeDocument/2006/relationships/hyperlink" Target="http://images.google.co.nz/imgres?imgurl=http://img.kb.dk/ha/cms/bordesholm.jpg&amp;imgrefurl=http://www.kb.dk/en/kb/nb/ha/rare_books/index.html&amp;usg=__rZg8fUN1IgeO83TNlnpr4oaCflE=&amp;h=312&amp;w=375&amp;sz=22&amp;hl=en&amp;start=4&amp;tbnid=AYF6NOiA4Z5zqM:&amp;tbnh=102&amp;tbnw=122&amp;prev=/images?q=book&amp;gbv=2&amp;hl=en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hyperlink" Target="http://images.google.co.nz/imgres?imgurl=http://www.trschools.com/hsnorth/images/Swimming_11.gif&amp;imgrefurl=http://www.trschools.com/hsnorth/Girls%20Sports/Girls%20Swimming.htm&amp;usg=__DrHmLBqer3GESS3AEXU4FL_SZ1w=&amp;h=588&amp;w=479&amp;sz=7&amp;hl=en&amp;start=2&amp;tbnid=6OdYegpArVkWhM:&amp;tbnh=135&amp;tbnw=110&amp;prev=/images?q=swimming&amp;gbv=2&amp;hl=en" TargetMode="Externa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google.co.nz/imgres?imgurl=http://www.holocaustpictures.org/pictures/holocaust-pictures/image/595/holocaust_pictures.jpg&amp;imgrefurl=http://www.holocaustpictures.org/pictures/holocaust-pictures/holocaust_pictures.jpg.html&amp;usg=__2WvZKfqhGm7ghJeeQtqREaOM5fQ=&amp;h=428&amp;w=512&amp;sz=94&amp;hl=en&amp;start=18&amp;tbnid=79Yb0XOXWxndiM:&amp;tbnh=110&amp;tbnw=131&amp;prev=/images?q=holocaust&amp;gbv=2&amp;hl=en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images.google.co.nz/imgres?imgurl=http://scrapetv.com/News/News%20Pages/Entertainment/images-2/mao-zedong.jpg&amp;imgrefurl=http://scrapetv.com/News/News%20Pages/Entertainment/pages-2/Jackie-Chan-to-seek-control-of-all-Chinese-people-Scrape-TV-The-World-on-your-side.html&amp;usg=__Ktq3v-LqkG0oh7BArHcXceGF1Tk=&amp;h=314&amp;w=300&amp;sz=71&amp;hl=en&amp;start=2&amp;tbnid=wxd1oCJlrvs7KM:&amp;tbnh=117&amp;tbnw=112&amp;prev=/images?q=mao&amp;gbv=2&amp;hl=en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google.co.nz/imgres?imgurl=http://www.topnews.in/files/adolf-hitler.jpg&amp;imgrefurl=http://www.topnews.in/people/adolf-hitler&amp;usg=__eeqAKb-s7huUudE4YvK0GggLuK8=&amp;h=525&amp;w=375&amp;sz=26&amp;hl=en&amp;start=2&amp;tbnid=s7XqVL5ajBRqrM:&amp;tbnh=132&amp;tbnw=94&amp;prev=/images?q=hitler&amp;gbv=2&amp;hl=en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://images.google.co.nz/imgres?imgurl=http://www.evri.com/entity-images/person/george-w.-bush-0x1beeb.jpg&amp;imgrefurl=http://www.evri.com/person/george-w.-bush-0x1beeb&amp;usg=__XOUbe0wGQgaJ1KS0iO5wUB7K864=&amp;h=599&amp;w=453&amp;sz=53&amp;hl=en&amp;start=1&amp;tbnid=VkvPRj8VnJs7gM:&amp;tbnh=135&amp;tbnw=102&amp;prev=/images?q=bush&amp;gbv=2&amp;hl=en" TargetMode="External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857232"/>
            <a:ext cx="807249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JUNO OF TARIS</a:t>
            </a:r>
          </a:p>
          <a:p>
            <a:pPr algn="ctr"/>
            <a:r>
              <a:rPr lang="en-NZ" sz="6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BY FLEUR BEALE</a:t>
            </a:r>
          </a:p>
          <a:p>
            <a:pPr algn="ctr"/>
            <a:r>
              <a:rPr lang="en-NZ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YEAR 11 NOVEL STUDY</a:t>
            </a:r>
          </a:p>
          <a:p>
            <a:pPr algn="ctr"/>
            <a:r>
              <a:rPr lang="en-NZ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EXTERNAL</a:t>
            </a:r>
          </a:p>
          <a:p>
            <a:endParaRPr lang="en-NZ" dirty="0">
              <a:latin typeface="Arial Black" pitchFamily="34" charset="0"/>
            </a:endParaRPr>
          </a:p>
        </p:txBody>
      </p:sp>
      <p:pic>
        <p:nvPicPr>
          <p:cNvPr id="23554" name="Picture 2" descr="http://tbn0.google.com/images?q=tbn:JrFs-uON80hbjM:http://www.randomhouse.com.au/systempicts/978174166297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3571876"/>
            <a:ext cx="1976445" cy="3058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714356"/>
            <a:ext cx="864399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u="sng" dirty="0" smtClean="0">
                <a:solidFill>
                  <a:srgbClr val="FFFF00"/>
                </a:solidFill>
                <a:latin typeface="Comic Sans MS" pitchFamily="66" charset="0"/>
              </a:rPr>
              <a:t>How much control does the government have over you?</a:t>
            </a:r>
          </a:p>
          <a:p>
            <a:endParaRPr lang="en-NZ" sz="36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If you wanted to walk around naked could you?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If you wanted to drive without a licence could you?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If you didn’t want to go to school could you?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what else does the government restrict us from doing?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Do some countries control people more that others?</a:t>
            </a:r>
            <a:endParaRPr lang="en-NZ" sz="24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785794"/>
            <a:ext cx="80724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 smtClean="0">
                <a:solidFill>
                  <a:srgbClr val="FFFF00"/>
                </a:solidFill>
                <a:latin typeface="Comic Sans MS" pitchFamily="66" charset="0"/>
              </a:rPr>
              <a:t>Essentially the Governance Companions are the Government on Taris.</a:t>
            </a:r>
          </a:p>
          <a:p>
            <a:pPr algn="ctr"/>
            <a:endParaRPr lang="en-NZ" sz="4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en-NZ" sz="4000" dirty="0" smtClean="0">
                <a:solidFill>
                  <a:srgbClr val="FFFF00"/>
                </a:solidFill>
                <a:latin typeface="Comic Sans MS" pitchFamily="66" charset="0"/>
              </a:rPr>
              <a:t>How do they operate?</a:t>
            </a:r>
          </a:p>
          <a:p>
            <a:pPr algn="ctr"/>
            <a:r>
              <a:rPr lang="en-NZ" sz="4000" dirty="0" smtClean="0">
                <a:solidFill>
                  <a:srgbClr val="FFFF00"/>
                </a:solidFill>
                <a:latin typeface="Comic Sans MS" pitchFamily="66" charset="0"/>
              </a:rPr>
              <a:t>How are laws enforced?</a:t>
            </a:r>
            <a:endParaRPr lang="en-NZ" sz="40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bn3.google.com/images?q=tbn:EvJvOsMndRrK9M:http://www.travelwizard.com/southpacific/media/caribbean_356_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9175" y="2500306"/>
            <a:ext cx="2449173" cy="381954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282" y="0"/>
            <a:ext cx="8715436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/>
          </a:p>
          <a:p>
            <a:pPr algn="ctr"/>
            <a:r>
              <a:rPr lang="en-NZ" sz="3200" b="1" u="sng" dirty="0" smtClean="0">
                <a:solidFill>
                  <a:srgbClr val="FFFF00"/>
                </a:solidFill>
                <a:latin typeface="Comic Sans MS" pitchFamily="66" charset="0"/>
              </a:rPr>
              <a:t>General Questions: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Why was the Taris Project set up?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- Who set it up and where?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 What were the intentions of the people who set up the project?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How does Taris work to control people?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Why does it need to control people?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What values are important on Taris?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What are the effects of people being controlled?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Why is Juno so important?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How does Juno feel about Taris?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What does Juno do to make change on Taris?</a:t>
            </a:r>
          </a:p>
          <a:p>
            <a:pPr>
              <a:buFontTx/>
              <a:buChar char="-"/>
            </a:pPr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How is the novel concluded? Is this a solution?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714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/>
          </a:p>
          <a:p>
            <a:pPr algn="ctr"/>
            <a:r>
              <a:rPr lang="en-NZ" sz="3200" b="1" u="sng" dirty="0" smtClean="0">
                <a:solidFill>
                  <a:srgbClr val="FFFF00"/>
                </a:solidFill>
                <a:latin typeface="Comic Sans MS" pitchFamily="66" charset="0"/>
              </a:rPr>
              <a:t>Context Questions:</a:t>
            </a:r>
          </a:p>
          <a:p>
            <a:endParaRPr lang="en-NZ" dirty="0" smtClean="0">
              <a:solidFill>
                <a:srgbClr val="FFFF00"/>
              </a:solidFill>
            </a:endParaRPr>
          </a:p>
          <a:p>
            <a:r>
              <a:rPr lang="en-NZ" dirty="0" smtClean="0">
                <a:solidFill>
                  <a:srgbClr val="FFFF00"/>
                </a:solidFill>
              </a:rPr>
              <a:t> </a:t>
            </a:r>
          </a:p>
          <a:p>
            <a:endParaRPr lang="en-NZ" dirty="0" smtClean="0">
              <a:solidFill>
                <a:srgbClr val="FFFF00"/>
              </a:solidFill>
            </a:endParaRP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Do we have famine, wars, water shortages, disease etc. in our world?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Are you concerned about any of these things?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Aren’t these the things that the Taris Project were trying to escape?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Are there any example of Taris in our world at the moment? 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They may not be exactly the same but have similarities.</a:t>
            </a:r>
          </a:p>
          <a:p>
            <a:endParaRPr lang="en-NZ" dirty="0" smtClean="0">
              <a:solidFill>
                <a:srgbClr val="FFFF00"/>
              </a:solidFill>
            </a:endParaRPr>
          </a:p>
          <a:p>
            <a:endParaRPr lang="en-NZ" dirty="0" smtClean="0">
              <a:solidFill>
                <a:srgbClr val="FFFF00"/>
              </a:solidFill>
            </a:endParaRPr>
          </a:p>
          <a:p>
            <a:endParaRPr lang="en-NZ" dirty="0" smtClean="0">
              <a:solidFill>
                <a:srgbClr val="FFFF00"/>
              </a:solidFill>
            </a:endParaRPr>
          </a:p>
          <a:p>
            <a:pPr>
              <a:buFontTx/>
              <a:buChar char="-"/>
            </a:pPr>
            <a:endParaRPr lang="en-NZ" dirty="0" smtClean="0"/>
          </a:p>
          <a:p>
            <a:r>
              <a:rPr lang="en-NZ" dirty="0" smtClean="0"/>
              <a:t> </a:t>
            </a:r>
            <a:endParaRPr lang="en-NZ" dirty="0"/>
          </a:p>
        </p:txBody>
      </p:sp>
      <p:pic>
        <p:nvPicPr>
          <p:cNvPr id="3" name="Picture 2" descr="http://tbn1.google.com/images?q=tbn:px1ZCzRhlGhfHM:http://www.liquidsculpture.com/images/water/water-drop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1304925" cy="1066801"/>
          </a:xfrm>
          <a:prstGeom prst="rect">
            <a:avLst/>
          </a:prstGeom>
          <a:noFill/>
        </p:spPr>
      </p:pic>
      <p:pic>
        <p:nvPicPr>
          <p:cNvPr id="5" name="Picture 4" descr="http://tbn0.google.com/images?q=tbn:4ak084dFrQL-HM:http://capremix.wordpress.com/files/2009/06/healthy_diet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14290"/>
            <a:ext cx="1524002" cy="1195757"/>
          </a:xfrm>
          <a:prstGeom prst="rect">
            <a:avLst/>
          </a:prstGeom>
          <a:noFill/>
        </p:spPr>
      </p:pic>
      <p:pic>
        <p:nvPicPr>
          <p:cNvPr id="3074" name="Picture 2" descr="http://tbn1.google.com/images?q=tbn:6WG1VRQcz1-GdM:http://whitewhaletheatre.files.wordpress.com/2009/08/nuke-war-h001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024" y="5000636"/>
            <a:ext cx="990600" cy="15906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0"/>
            <a:ext cx="8786874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200" b="1" u="sng" dirty="0" smtClean="0">
                <a:solidFill>
                  <a:srgbClr val="FFFF00"/>
                </a:solidFill>
                <a:latin typeface="Comic Sans MS" pitchFamily="66" charset="0"/>
              </a:rPr>
              <a:t>Planning your novel essay:</a:t>
            </a:r>
          </a:p>
          <a:p>
            <a:endParaRPr lang="en-NZ" sz="25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500" dirty="0" smtClean="0">
                <a:solidFill>
                  <a:srgbClr val="FFFF00"/>
                </a:solidFill>
                <a:latin typeface="Comic Sans MS" pitchFamily="66" charset="0"/>
              </a:rPr>
              <a:t>1. Firstly you must choose a question to answer and ‘unpack’ the question:</a:t>
            </a:r>
          </a:p>
          <a:p>
            <a:pPr>
              <a:buFontTx/>
              <a:buChar char="-"/>
            </a:pPr>
            <a:r>
              <a:rPr lang="en-NZ" sz="2500" dirty="0" smtClean="0">
                <a:solidFill>
                  <a:srgbClr val="FFFF00"/>
                </a:solidFill>
                <a:latin typeface="Comic Sans MS" pitchFamily="66" charset="0"/>
              </a:rPr>
              <a:t>what question to do think suits the novel the best?</a:t>
            </a:r>
          </a:p>
          <a:p>
            <a:pPr>
              <a:buFontTx/>
              <a:buChar char="-"/>
            </a:pPr>
            <a:endParaRPr lang="en-NZ" sz="25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500" dirty="0" smtClean="0">
                <a:solidFill>
                  <a:srgbClr val="FFFF00"/>
                </a:solidFill>
                <a:latin typeface="Comic Sans MS" pitchFamily="66" charset="0"/>
              </a:rPr>
              <a:t>2. </a:t>
            </a:r>
            <a:r>
              <a:rPr lang="en-NZ" sz="2500" u="sng" dirty="0" smtClean="0">
                <a:solidFill>
                  <a:srgbClr val="FFFF00"/>
                </a:solidFill>
                <a:latin typeface="Comic Sans MS" pitchFamily="66" charset="0"/>
              </a:rPr>
              <a:t>Underline the key words in the question</a:t>
            </a:r>
            <a:r>
              <a:rPr lang="en-NZ" sz="2500" dirty="0" smtClean="0">
                <a:solidFill>
                  <a:srgbClr val="FFFF00"/>
                </a:solidFill>
                <a:latin typeface="Comic Sans MS" pitchFamily="66" charset="0"/>
              </a:rPr>
              <a:t>.</a:t>
            </a:r>
          </a:p>
          <a:p>
            <a:pPr lvl="0"/>
            <a:r>
              <a:rPr lang="en-US" sz="2500" dirty="0" smtClean="0">
                <a:solidFill>
                  <a:srgbClr val="FFFF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Describe an important time or place in the text. Explain why this time or place is important in the text. </a:t>
            </a:r>
          </a:p>
          <a:p>
            <a:pPr lvl="0"/>
            <a:endParaRPr lang="en-US" sz="2500" dirty="0" smtClean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  <a:p>
            <a:pPr lvl="0"/>
            <a:r>
              <a:rPr lang="en-US" sz="25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Use the type of planning that suits you best:</a:t>
            </a:r>
          </a:p>
          <a:p>
            <a:pPr lvl="0">
              <a:buFontTx/>
              <a:buChar char="-"/>
            </a:pPr>
            <a:r>
              <a:rPr lang="en-US" sz="25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Bullet points	- diagram		-brainstorm etc.</a:t>
            </a:r>
          </a:p>
          <a:p>
            <a:pPr lvl="0"/>
            <a:endParaRPr lang="en-US" sz="2500" dirty="0" smtClean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  <a:p>
            <a:pPr lvl="0"/>
            <a:r>
              <a:rPr lang="en-US" sz="25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3. Write 3 lead statements for the question.</a:t>
            </a:r>
          </a:p>
          <a:p>
            <a:pPr lvl="0"/>
            <a:endParaRPr lang="en-US" sz="2500" dirty="0" smtClean="0">
              <a:solidFill>
                <a:srgbClr val="FFFF00"/>
              </a:solidFill>
              <a:latin typeface="Comic Sans MS" pitchFamily="66" charset="0"/>
              <a:cs typeface="Times New Roman" pitchFamily="18" charset="0"/>
            </a:endParaRPr>
          </a:p>
          <a:p>
            <a:pPr lvl="0"/>
            <a:r>
              <a:rPr lang="en-US" sz="2500" dirty="0" smtClean="0">
                <a:solidFill>
                  <a:srgbClr val="FFFF00"/>
                </a:solidFill>
                <a:latin typeface="Comic Sans MS" pitchFamily="66" charset="0"/>
                <a:cs typeface="Times New Roman" pitchFamily="18" charset="0"/>
              </a:rPr>
              <a:t>4. List the two or three examples you would use for each statement (total between 6-9 examples). </a:t>
            </a:r>
          </a:p>
          <a:p>
            <a:pPr lvl="0"/>
            <a:endParaRPr lang="en-US" sz="2400" dirty="0" smtClean="0">
              <a:solidFill>
                <a:srgbClr val="FFFF00"/>
              </a:solidFill>
              <a:latin typeface="Comic Sans MS" pitchFamily="66" charset="0"/>
              <a:cs typeface="Arial" pitchFamily="34" charset="0"/>
            </a:endParaRP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14290"/>
            <a:ext cx="9144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u="sng" dirty="0" smtClean="0">
                <a:solidFill>
                  <a:srgbClr val="FFFF00"/>
                </a:solidFill>
                <a:latin typeface="Comic Sans MS" pitchFamily="66" charset="0"/>
              </a:rPr>
              <a:t>Beginning writing your essay:</a:t>
            </a:r>
          </a:p>
          <a:p>
            <a:endParaRPr lang="en-NZ" dirty="0" smtClean="0"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en-NZ" sz="2000" dirty="0" smtClean="0">
                <a:solidFill>
                  <a:srgbClr val="FFFF00"/>
                </a:solidFill>
                <a:latin typeface="Comic Sans MS" pitchFamily="66" charset="0"/>
              </a:rPr>
              <a:t>Write an </a:t>
            </a:r>
            <a:r>
              <a:rPr lang="en-NZ" sz="2000" u="sng" dirty="0" smtClean="0">
                <a:solidFill>
                  <a:srgbClr val="FFFF00"/>
                </a:solidFill>
                <a:latin typeface="Comic Sans MS" pitchFamily="66" charset="0"/>
              </a:rPr>
              <a:t>interesting introduction </a:t>
            </a:r>
            <a:r>
              <a:rPr lang="en-NZ" sz="2000" dirty="0" smtClean="0">
                <a:solidFill>
                  <a:srgbClr val="FFFF00"/>
                </a:solidFill>
                <a:latin typeface="Comic Sans MS" pitchFamily="66" charset="0"/>
              </a:rPr>
              <a:t>that shows your connection with the question, the novel and your  main argument and indicate what you will be focusing on- this is called your ‘thesis statement’.</a:t>
            </a:r>
          </a:p>
          <a:p>
            <a:pPr marL="342900" indent="-342900"/>
            <a:endParaRPr lang="en-NZ" sz="2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r>
              <a:rPr lang="en-NZ" sz="2000" dirty="0" smtClean="0">
                <a:solidFill>
                  <a:srgbClr val="FFFF00"/>
                </a:solidFill>
                <a:latin typeface="Comic Sans MS" pitchFamily="66" charset="0"/>
              </a:rPr>
              <a:t>Try  to make an interesting general statement that brings you to the text.</a:t>
            </a:r>
          </a:p>
          <a:p>
            <a:pPr marL="342900" indent="-342900"/>
            <a:endParaRPr lang="en-NZ" sz="2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r>
              <a:rPr lang="en-NZ" sz="2000" dirty="0" smtClean="0">
                <a:solidFill>
                  <a:srgbClr val="FFFF00"/>
                </a:solidFill>
                <a:latin typeface="Comic Sans MS" pitchFamily="66" charset="0"/>
              </a:rPr>
              <a:t>2. Write your first paragraph.</a:t>
            </a:r>
          </a:p>
          <a:p>
            <a:pPr marL="342900" indent="-342900"/>
            <a:endParaRPr lang="en-NZ" sz="2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r>
              <a:rPr lang="en-NZ" sz="2400" b="1" dirty="0" smtClean="0">
                <a:solidFill>
                  <a:srgbClr val="FFFF00"/>
                </a:solidFill>
                <a:latin typeface="Comic Sans MS" pitchFamily="66" charset="0"/>
              </a:rPr>
              <a:t>L</a:t>
            </a: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= this should start with your </a:t>
            </a:r>
            <a:r>
              <a:rPr lang="en-NZ" sz="2400" b="1" u="sng" dirty="0" smtClean="0">
                <a:solidFill>
                  <a:srgbClr val="FFFF00"/>
                </a:solidFill>
                <a:latin typeface="Comic Sans MS" pitchFamily="66" charset="0"/>
              </a:rPr>
              <a:t>lead statement.</a:t>
            </a:r>
          </a:p>
          <a:p>
            <a:pPr marL="342900" indent="-342900"/>
            <a:r>
              <a:rPr lang="en-NZ" sz="2400" b="1" dirty="0" smtClean="0">
                <a:solidFill>
                  <a:srgbClr val="FFFF00"/>
                </a:solidFill>
                <a:latin typeface="Comic Sans MS" pitchFamily="66" charset="0"/>
              </a:rPr>
              <a:t>E= </a:t>
            </a:r>
            <a:r>
              <a:rPr lang="en-NZ" sz="2400" b="1" u="sng" dirty="0" smtClean="0">
                <a:solidFill>
                  <a:srgbClr val="FFFF00"/>
                </a:solidFill>
                <a:latin typeface="Comic Sans MS" pitchFamily="66" charset="0"/>
              </a:rPr>
              <a:t>elaborate </a:t>
            </a: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on this idea</a:t>
            </a:r>
          </a:p>
          <a:p>
            <a:pPr marL="342900" indent="-342900"/>
            <a:r>
              <a:rPr lang="en-NZ" sz="2400" b="1" dirty="0" smtClean="0">
                <a:solidFill>
                  <a:srgbClr val="FFFF00"/>
                </a:solidFill>
                <a:latin typeface="Comic Sans MS" pitchFamily="66" charset="0"/>
              </a:rPr>
              <a:t>E</a:t>
            </a: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= give your </a:t>
            </a:r>
            <a:r>
              <a:rPr lang="en-NZ" sz="2400" b="1" u="sng" dirty="0" smtClean="0">
                <a:solidFill>
                  <a:srgbClr val="FFFF00"/>
                </a:solidFill>
                <a:latin typeface="Comic Sans MS" pitchFamily="66" charset="0"/>
              </a:rPr>
              <a:t>evidence / examples </a:t>
            </a: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for the novel.</a:t>
            </a:r>
          </a:p>
          <a:p>
            <a:pPr marL="342900" indent="-342900"/>
            <a:r>
              <a:rPr lang="en-NZ" sz="2400" b="1" dirty="0" smtClean="0">
                <a:solidFill>
                  <a:srgbClr val="FFFF00"/>
                </a:solidFill>
                <a:latin typeface="Comic Sans MS" pitchFamily="66" charset="0"/>
              </a:rPr>
              <a:t>R</a:t>
            </a: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= indicate the </a:t>
            </a:r>
            <a:r>
              <a:rPr lang="en-NZ" sz="2400" b="1" u="sng" dirty="0" smtClean="0">
                <a:solidFill>
                  <a:srgbClr val="FFFF00"/>
                </a:solidFill>
                <a:latin typeface="Comic Sans MS" pitchFamily="66" charset="0"/>
              </a:rPr>
              <a:t>relevance</a:t>
            </a: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of what you have said (why it is important) / relate it back to the question.</a:t>
            </a:r>
          </a:p>
          <a:p>
            <a:pPr marL="342900" indent="-342900"/>
            <a:endParaRPr lang="en-NZ" sz="2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r>
              <a:rPr lang="en-NZ" sz="2000" dirty="0" smtClean="0">
                <a:solidFill>
                  <a:srgbClr val="FFFF00"/>
                </a:solidFill>
                <a:latin typeface="Comic Sans MS" pitchFamily="66" charset="0"/>
              </a:rPr>
              <a:t>Check that you are answering the question.</a:t>
            </a:r>
          </a:p>
          <a:p>
            <a:pPr marL="342900" indent="-342900"/>
            <a:endParaRPr lang="en-NZ" sz="2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r>
              <a:rPr lang="en-NZ" sz="2000" dirty="0" smtClean="0">
                <a:solidFill>
                  <a:srgbClr val="FFFF00"/>
                </a:solidFill>
                <a:latin typeface="Comic Sans MS" pitchFamily="66" charset="0"/>
              </a:rPr>
              <a:t>3. Repeat this 2 more times for your body paragraphs.</a:t>
            </a:r>
          </a:p>
          <a:p>
            <a:pPr marL="342900" indent="-342900"/>
            <a:endParaRPr lang="en-NZ" dirty="0" smtClean="0">
              <a:latin typeface="Comic Sans MS" pitchFamily="66" charset="0"/>
            </a:endParaRPr>
          </a:p>
          <a:p>
            <a:endParaRPr lang="en-NZ" dirty="0" smtClean="0">
              <a:latin typeface="Comic Sans MS" pitchFamily="66" charset="0"/>
            </a:endParaRP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7201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u="sng" dirty="0" smtClean="0">
                <a:solidFill>
                  <a:srgbClr val="FFFF00"/>
                </a:solidFill>
                <a:latin typeface="Comic Sans MS" pitchFamily="66" charset="0"/>
              </a:rPr>
              <a:t>Writing your conclusion:</a:t>
            </a:r>
          </a:p>
          <a:p>
            <a:endParaRPr lang="en-NZ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400" b="1" u="sng" dirty="0" smtClean="0">
                <a:solidFill>
                  <a:srgbClr val="FFFF00"/>
                </a:solidFill>
                <a:latin typeface="Comic Sans MS" pitchFamily="66" charset="0"/>
              </a:rPr>
              <a:t>A conclusion should: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Stress the important of your thesis statement,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give the essay a sense of completeness, and</a:t>
            </a:r>
          </a:p>
          <a:p>
            <a:pPr>
              <a:buFontTx/>
              <a:buChar char="-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leave a final impression on the reader.</a:t>
            </a:r>
          </a:p>
          <a:p>
            <a:pPr>
              <a:buFontTx/>
              <a:buChar char="-"/>
            </a:pPr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400" b="1" u="sng" dirty="0" smtClean="0">
                <a:solidFill>
                  <a:srgbClr val="FFFF00"/>
                </a:solidFill>
                <a:latin typeface="Comic Sans MS" pitchFamily="66" charset="0"/>
              </a:rPr>
              <a:t>It should not just repeat your introduction!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400" u="sng" dirty="0" smtClean="0">
                <a:solidFill>
                  <a:srgbClr val="FFFF00"/>
                </a:solidFill>
                <a:latin typeface="Comic Sans MS" pitchFamily="66" charset="0"/>
              </a:rPr>
              <a:t>Suggestions: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Answer the question ‘So What?’</a:t>
            </a:r>
          </a:p>
          <a:p>
            <a:pPr lvl="1">
              <a:buFont typeface="Arial" pitchFamily="34" charset="0"/>
              <a:buChar char="•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Show your readers why your essay was important. Show them that your essay was meaningful and useful.</a:t>
            </a:r>
          </a:p>
          <a:p>
            <a:pPr lvl="1"/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Give your readers something to think about, perhaps a way to use your essay in the ‘real’ world. Think in terms of global issues and generally. </a:t>
            </a:r>
          </a:p>
          <a:p>
            <a:pPr lvl="1"/>
            <a:endParaRPr lang="en-N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642918"/>
            <a:ext cx="821537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u="sng" dirty="0" smtClean="0">
                <a:solidFill>
                  <a:srgbClr val="FFFF00"/>
                </a:solidFill>
                <a:latin typeface="Comic Sans MS" pitchFamily="66" charset="0"/>
              </a:rPr>
              <a:t>Revision quiz 1: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1. Describe the character Juno. What did you like or dislike about her?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2. What was the most important thing that Juno did  in the novel?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3. Who controls the island?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4. Why was the island set up?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5. Why do they have their heads shaved?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6. What makes Juno different  from the other people on Taris?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7. How does Juno cause change on the island?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8. What did Hilton try to do to Juno?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9. How did Vima support Juno?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10. How did Juno’s family react to Juno’s actions?</a:t>
            </a:r>
          </a:p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 </a:t>
            </a:r>
            <a:endParaRPr lang="en-NZ" sz="24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571480"/>
            <a:ext cx="828680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Revision Quiz 2:</a:t>
            </a:r>
          </a:p>
          <a:p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special ability does Hera have?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is the significance of Juno and Hera’s names?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Why did Fleur Beale write this book?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is the main theme of the novel?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Describe the setting of Taris.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Why is the setting important?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How does the setting of Taris relate to us in NZ?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was your opinion of </a:t>
            </a:r>
            <a:r>
              <a:rPr lang="en-NZ" sz="2800" smtClean="0">
                <a:solidFill>
                  <a:srgbClr val="FFFF00"/>
                </a:solidFill>
                <a:latin typeface="Comic Sans MS" pitchFamily="66" charset="0"/>
              </a:rPr>
              <a:t>the novel?</a:t>
            </a:r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-Point Star 5"/>
          <p:cNvSpPr/>
          <p:nvPr/>
        </p:nvSpPr>
        <p:spPr>
          <a:xfrm>
            <a:off x="571472" y="2857496"/>
            <a:ext cx="7858180" cy="350046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extBox 3"/>
          <p:cNvSpPr txBox="1"/>
          <p:nvPr/>
        </p:nvSpPr>
        <p:spPr>
          <a:xfrm>
            <a:off x="500034" y="642918"/>
            <a:ext cx="828680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u="sng" dirty="0" smtClean="0">
                <a:solidFill>
                  <a:srgbClr val="FFFF00"/>
                </a:solidFill>
                <a:latin typeface="Comic Sans MS" pitchFamily="66" charset="0"/>
              </a:rPr>
              <a:t>Quote revision:</a:t>
            </a:r>
          </a:p>
          <a:p>
            <a:endParaRPr lang="en-NZ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dirty="0" smtClean="0">
                <a:solidFill>
                  <a:srgbClr val="FFFF00"/>
                </a:solidFill>
                <a:latin typeface="Comic Sans MS" pitchFamily="66" charset="0"/>
              </a:rPr>
              <a:t>How many correct quotes can you remember from the novel?</a:t>
            </a:r>
          </a:p>
          <a:p>
            <a:endParaRPr lang="en-NZ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dirty="0" smtClean="0">
                <a:solidFill>
                  <a:srgbClr val="FFFF00"/>
                </a:solidFill>
                <a:latin typeface="Comic Sans MS" pitchFamily="66" charset="0"/>
              </a:rPr>
              <a:t>What do you think are the most important quotes?</a:t>
            </a:r>
          </a:p>
          <a:p>
            <a:endParaRPr lang="en-NZ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dirty="0" smtClean="0">
                <a:solidFill>
                  <a:srgbClr val="FFFF00"/>
                </a:solidFill>
                <a:latin typeface="Comic Sans MS" pitchFamily="66" charset="0"/>
              </a:rPr>
              <a:t>You need to know a few about the setting, Juno, GC’s, ......</a:t>
            </a:r>
          </a:p>
          <a:p>
            <a:endParaRPr lang="en-NZ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dirty="0" smtClean="0">
                <a:solidFill>
                  <a:srgbClr val="FFFF00"/>
                </a:solidFill>
                <a:latin typeface="Comic Sans MS" pitchFamily="66" charset="0"/>
              </a:rPr>
              <a:t>How do you remember quotes?</a:t>
            </a:r>
          </a:p>
          <a:p>
            <a:endParaRPr lang="en-NZ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en-NZ" dirty="0" smtClean="0"/>
          </a:p>
          <a:p>
            <a:endParaRPr lang="en-NZ" dirty="0" smtClean="0">
              <a:effectLst>
                <a:outerShdw blurRad="50800" dist="50800" dir="5400000" algn="ctr" rotWithShape="0">
                  <a:srgbClr val="FFFF00"/>
                </a:outerShdw>
              </a:effectLst>
            </a:endParaRPr>
          </a:p>
          <a:p>
            <a:pPr algn="ctr"/>
            <a:r>
              <a:rPr lang="en-NZ" sz="2400" dirty="0" smtClean="0">
                <a:solidFill>
                  <a:schemeClr val="bg1"/>
                </a:solidFill>
                <a:latin typeface="Broadway" pitchFamily="82" charset="0"/>
              </a:rPr>
              <a:t>You MUST have correct  and relevant quotes in your </a:t>
            </a:r>
          </a:p>
          <a:p>
            <a:pPr algn="ctr"/>
            <a:r>
              <a:rPr lang="en-NZ" sz="2400" dirty="0" smtClean="0">
                <a:solidFill>
                  <a:schemeClr val="bg1"/>
                </a:solidFill>
                <a:latin typeface="Broadway" pitchFamily="82" charset="0"/>
              </a:rPr>
              <a:t>exam essay to achieve. </a:t>
            </a:r>
          </a:p>
          <a:p>
            <a:pPr algn="ctr"/>
            <a:r>
              <a:rPr lang="en-NZ" sz="2400" dirty="0" smtClean="0">
                <a:solidFill>
                  <a:schemeClr val="bg1"/>
                </a:solidFill>
                <a:latin typeface="Broadway" pitchFamily="82" charset="0"/>
              </a:rPr>
              <a:t>The more relevant quotes you can use in your essays the better. </a:t>
            </a:r>
            <a:endParaRPr lang="en-NZ" sz="2400" dirty="0">
              <a:solidFill>
                <a:schemeClr val="bg1"/>
              </a:solidFill>
              <a:latin typeface="Broadway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642918"/>
            <a:ext cx="842968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JUNO QUIZ</a:t>
            </a:r>
          </a:p>
          <a:p>
            <a:pPr algn="ctr"/>
            <a:r>
              <a:rPr lang="en-NZ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HOW WELL DID YOU READ THE BOOK?</a:t>
            </a:r>
          </a:p>
          <a:p>
            <a:pPr algn="ctr"/>
            <a:endParaRPr lang="en-NZ" u="sng" dirty="0">
              <a:solidFill>
                <a:schemeClr val="accent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pPr marL="342900" indent="-342900">
              <a:buAutoNum type="arabicPeriod"/>
            </a:pPr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Who wrote the novel?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2. What is </a:t>
            </a:r>
            <a:r>
              <a:rPr lang="en-NZ" dirty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T</a:t>
            </a:r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aris? How old is it?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3. How many people live on Taris?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4. What does Juno enjoy doing?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5. Who are the Governance Companions?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6. Describe Juno’s family.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7. What does </a:t>
            </a:r>
            <a:r>
              <a:rPr lang="en-NZ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Hilto</a:t>
            </a:r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 do to Juno?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8. Explain the process of having a baby on Taris.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9. Who is Marba?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10. What forbidden thing does Juno’s grandmother </a:t>
            </a:r>
            <a:r>
              <a:rPr lang="en-NZ" dirty="0" err="1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Grif</a:t>
            </a:r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 have?</a:t>
            </a:r>
          </a:p>
          <a:p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11. How does Juno interfere with her parent’s baby plans?</a:t>
            </a:r>
          </a:p>
          <a:p>
            <a:pPr marL="342900" indent="-342900"/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12. Who won the swimming race?</a:t>
            </a:r>
          </a:p>
          <a:p>
            <a:pPr marL="342900" indent="-342900"/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13. On Taris what does a white flower refer to?</a:t>
            </a:r>
          </a:p>
          <a:p>
            <a:pPr marL="342900" indent="-342900"/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14. What does compliant mean?</a:t>
            </a:r>
          </a:p>
          <a:p>
            <a:pPr marL="342900" indent="-342900"/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15. What is Juno’s sisters name?</a:t>
            </a:r>
          </a:p>
          <a:p>
            <a:pPr marL="342900" indent="-342900"/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16. What is unusual about Hera?</a:t>
            </a:r>
          </a:p>
          <a:p>
            <a:pPr marL="342900" indent="-342900"/>
            <a:r>
              <a:rPr lang="en-NZ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Arial Black" pitchFamily="34" charset="0"/>
              </a:rPr>
              <a:t>17. What does Vima do that is rebellious?</a:t>
            </a:r>
          </a:p>
          <a:p>
            <a:pPr marL="342900" indent="-342900"/>
            <a:endParaRPr lang="en-NZ" dirty="0" smtClean="0">
              <a:solidFill>
                <a:schemeClr val="accent2">
                  <a:lumMod val="60000"/>
                  <a:lumOff val="40000"/>
                </a:schemeClr>
              </a:solidFill>
              <a:latin typeface="Arial Black" pitchFamily="34" charset="0"/>
            </a:endParaRPr>
          </a:p>
          <a:p>
            <a:pPr marL="342900" indent="-342900">
              <a:buAutoNum type="arabicPeriod" startAt="11"/>
            </a:pPr>
            <a:endParaRPr lang="en-NZ" dirty="0">
              <a:solidFill>
                <a:schemeClr val="accent2">
                  <a:lumMod val="60000"/>
                  <a:lumOff val="4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357166"/>
            <a:ext cx="800105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dirty="0" smtClean="0">
                <a:latin typeface="Comic Sans MS" pitchFamily="66" charset="0"/>
              </a:rPr>
              <a:t>Revision </a:t>
            </a:r>
            <a:r>
              <a:rPr lang="en-NZ" sz="2000" dirty="0" smtClean="0">
                <a:latin typeface="Comic Sans MS" pitchFamily="66" charset="0"/>
              </a:rPr>
              <a:t>Techniques</a:t>
            </a:r>
          </a:p>
          <a:p>
            <a:endParaRPr lang="en-NZ" sz="2000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NZ" sz="2000" dirty="0" smtClean="0">
                <a:latin typeface="Comic Sans MS" pitchFamily="66" charset="0"/>
              </a:rPr>
              <a:t>Read over your notes and highlight important points.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>
                <a:latin typeface="Comic Sans MS" pitchFamily="66" charset="0"/>
              </a:rPr>
              <a:t> Separate your notes into different headings – setting / characters / themes / relationships etc.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>
                <a:latin typeface="Comic Sans MS" pitchFamily="66" charset="0"/>
              </a:rPr>
              <a:t>  Think about author’s purpose and reason for writing the novel and what she was trying to tell her audience.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>
                <a:latin typeface="Comic Sans MS" pitchFamily="66" charset="0"/>
              </a:rPr>
              <a:t> </a:t>
            </a:r>
            <a:r>
              <a:rPr lang="en-NZ" sz="2000" dirty="0" smtClean="0">
                <a:latin typeface="Comic Sans MS" pitchFamily="66" charset="0"/>
              </a:rPr>
              <a:t>use the NCEA questions and plan how you would answer multiple questions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>
                <a:latin typeface="Comic Sans MS" pitchFamily="66" charset="0"/>
              </a:rPr>
              <a:t> </a:t>
            </a:r>
            <a:r>
              <a:rPr lang="en-NZ" sz="2000" dirty="0" smtClean="0">
                <a:latin typeface="Comic Sans MS" pitchFamily="66" charset="0"/>
              </a:rPr>
              <a:t>set yourself a time limit and then reduce it i.e. 15 min for a plan, then drop it to 10 minutes and then 5 minutes</a:t>
            </a:r>
          </a:p>
          <a:p>
            <a:pPr>
              <a:buFont typeface="Arial" pitchFamily="34" charset="0"/>
              <a:buChar char="•"/>
            </a:pPr>
            <a:r>
              <a:rPr lang="en-NZ" sz="2000" dirty="0" smtClean="0">
                <a:latin typeface="Comic Sans MS" pitchFamily="66" charset="0"/>
              </a:rPr>
              <a:t> </a:t>
            </a:r>
            <a:r>
              <a:rPr lang="en-NZ" sz="2000" dirty="0" smtClean="0">
                <a:latin typeface="Comic Sans MS" pitchFamily="66" charset="0"/>
              </a:rPr>
              <a:t>do a similar thing with essay writing- start by giving yourself an hour, then 45 minutes, then 30 minutes etc.</a:t>
            </a:r>
          </a:p>
          <a:p>
            <a:pPr>
              <a:buFont typeface="Arial" pitchFamily="34" charset="0"/>
              <a:buChar char="•"/>
            </a:pPr>
            <a:endParaRPr lang="en-NZ" sz="2000" dirty="0" smtClean="0">
              <a:latin typeface="Comic Sans MS" pitchFamily="66" charset="0"/>
            </a:endParaRPr>
          </a:p>
          <a:p>
            <a:r>
              <a:rPr lang="en-NZ" sz="2000" dirty="0" smtClean="0">
                <a:latin typeface="Comic Sans MS" pitchFamily="66" charset="0"/>
              </a:rPr>
              <a:t>The more you practice the better you will get!</a:t>
            </a:r>
          </a:p>
          <a:p>
            <a:endParaRPr lang="en-NZ" sz="2000" dirty="0" smtClean="0">
              <a:latin typeface="Comic Sans MS" pitchFamily="66" charset="0"/>
            </a:endParaRPr>
          </a:p>
          <a:p>
            <a:r>
              <a:rPr lang="en-NZ" sz="2000" dirty="0" smtClean="0">
                <a:latin typeface="Comic Sans MS" pitchFamily="66" charset="0"/>
              </a:rPr>
              <a:t>I am happy to mark and give you feedback on any essays or plans you complete for revision. </a:t>
            </a:r>
            <a:endParaRPr lang="en-NZ" sz="2000" dirty="0" smtClean="0">
              <a:latin typeface="Comic Sans MS" pitchFamily="66" charset="0"/>
            </a:endParaRPr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28604"/>
            <a:ext cx="8001056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400" b="1" u="sng" dirty="0" smtClean="0">
                <a:solidFill>
                  <a:srgbClr val="FFFF00"/>
                </a:solidFill>
                <a:latin typeface="Comic Sans MS" pitchFamily="66" charset="0"/>
              </a:rPr>
              <a:t>Plot work</a:t>
            </a:r>
          </a:p>
          <a:p>
            <a:endParaRPr lang="en-NZ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3200" b="1" dirty="0" smtClean="0">
                <a:solidFill>
                  <a:srgbClr val="FFFF00"/>
                </a:solidFill>
                <a:latin typeface="Comic Sans MS" pitchFamily="66" charset="0"/>
              </a:rPr>
              <a:t>In groups you will be allocated a number of chapters.</a:t>
            </a:r>
          </a:p>
          <a:p>
            <a:r>
              <a:rPr lang="en-NZ" sz="3200" b="1" dirty="0" smtClean="0">
                <a:solidFill>
                  <a:srgbClr val="FFFF00"/>
                </a:solidFill>
                <a:latin typeface="Comic Sans MS" pitchFamily="66" charset="0"/>
              </a:rPr>
              <a:t>You need to re-read those chapters and write a short plot summary for each as well as write down key quotes from the chapter with page references.</a:t>
            </a:r>
          </a:p>
          <a:p>
            <a:endParaRPr lang="en-NZ" sz="32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3200" b="1" dirty="0" smtClean="0">
                <a:solidFill>
                  <a:srgbClr val="FFFF00"/>
                </a:solidFill>
                <a:latin typeface="Comic Sans MS" pitchFamily="66" charset="0"/>
              </a:rPr>
              <a:t>We will publish these on the wall for you to refer to through the unit.</a:t>
            </a:r>
            <a:endParaRPr lang="en-NZ" sz="32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71480"/>
            <a:ext cx="81439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b="1" dirty="0" smtClean="0">
                <a:solidFill>
                  <a:srgbClr val="FFFF00"/>
                </a:solidFill>
                <a:latin typeface="Comic Sans MS" pitchFamily="66" charset="0"/>
              </a:rPr>
              <a:t>What we need to learn during this unit:</a:t>
            </a:r>
          </a:p>
          <a:p>
            <a:endParaRPr lang="en-NZ" sz="28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>
              <a:buFontTx/>
              <a:buChar char="-"/>
            </a:pPr>
            <a:r>
              <a:rPr lang="en-NZ" sz="2800" b="1" dirty="0" smtClean="0">
                <a:solidFill>
                  <a:srgbClr val="FFFF00"/>
                </a:solidFill>
                <a:latin typeface="Comic Sans MS" pitchFamily="66" charset="0"/>
              </a:rPr>
              <a:t>Assessment is an external essay for NCEA (2 credits)</a:t>
            </a:r>
          </a:p>
          <a:p>
            <a:pPr>
              <a:buFontTx/>
              <a:buChar char="-"/>
            </a:pPr>
            <a:r>
              <a:rPr lang="en-NZ" sz="2800" b="1" dirty="0" smtClean="0">
                <a:solidFill>
                  <a:srgbClr val="FFFF00"/>
                </a:solidFill>
                <a:latin typeface="Comic Sans MS" pitchFamily="66" charset="0"/>
              </a:rPr>
              <a:t> essay skills</a:t>
            </a:r>
          </a:p>
          <a:p>
            <a:pPr>
              <a:buFontTx/>
              <a:buChar char="-"/>
            </a:pPr>
            <a:r>
              <a:rPr lang="en-NZ" sz="2800" b="1" dirty="0" smtClean="0">
                <a:solidFill>
                  <a:srgbClr val="FFFF00"/>
                </a:solidFill>
                <a:latin typeface="Comic Sans MS" pitchFamily="66" charset="0"/>
              </a:rPr>
              <a:t> using evidence from the novel</a:t>
            </a:r>
          </a:p>
          <a:p>
            <a:pPr>
              <a:buFontTx/>
              <a:buChar char="-"/>
            </a:pPr>
            <a:endParaRPr lang="en-NZ" sz="28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800" b="1" dirty="0" smtClean="0">
                <a:solidFill>
                  <a:srgbClr val="FFFF00"/>
                </a:solidFill>
                <a:latin typeface="Comic Sans MS" pitchFamily="66" charset="0"/>
              </a:rPr>
              <a:t>From the film work what did you find difficult in terms of essays / questions?</a:t>
            </a:r>
          </a:p>
          <a:p>
            <a:endParaRPr lang="en-NZ" sz="28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800" b="1" dirty="0" smtClean="0">
                <a:solidFill>
                  <a:srgbClr val="FFFF00"/>
                </a:solidFill>
                <a:latin typeface="Comic Sans MS" pitchFamily="66" charset="0"/>
              </a:rPr>
              <a:t>How can you improve these skills?</a:t>
            </a:r>
            <a:endParaRPr lang="en-NZ" sz="28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785794"/>
            <a:ext cx="76438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4000" dirty="0" smtClean="0">
                <a:solidFill>
                  <a:srgbClr val="FFFF00"/>
                </a:solidFill>
                <a:latin typeface="Comic Sans MS" pitchFamily="66" charset="0"/>
              </a:rPr>
              <a:t>CHARACTER WORK</a:t>
            </a:r>
          </a:p>
          <a:p>
            <a:pPr algn="ctr"/>
            <a:endParaRPr lang="en-NZ" sz="4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en-NZ" sz="4000" dirty="0" smtClean="0">
                <a:solidFill>
                  <a:srgbClr val="FFFF00"/>
                </a:solidFill>
                <a:latin typeface="Comic Sans MS" pitchFamily="66" charset="0"/>
              </a:rPr>
              <a:t>What do we know about </a:t>
            </a:r>
            <a:r>
              <a:rPr lang="en-NZ" sz="4000" u="sng" dirty="0" smtClean="0">
                <a:solidFill>
                  <a:srgbClr val="FFFF00"/>
                </a:solidFill>
                <a:latin typeface="Comic Sans MS" pitchFamily="66" charset="0"/>
              </a:rPr>
              <a:t>Juno</a:t>
            </a:r>
            <a:r>
              <a:rPr lang="en-NZ" sz="4000" dirty="0" smtClean="0">
                <a:solidFill>
                  <a:srgbClr val="FFFF00"/>
                </a:solidFill>
                <a:latin typeface="Comic Sans MS" pitchFamily="66" charset="0"/>
              </a:rPr>
              <a:t>?</a:t>
            </a:r>
          </a:p>
          <a:p>
            <a:pPr algn="ctr"/>
            <a:r>
              <a:rPr lang="en-NZ" sz="4000" dirty="0" smtClean="0">
                <a:solidFill>
                  <a:srgbClr val="FFFF00"/>
                </a:solidFill>
                <a:latin typeface="Comic Sans MS" pitchFamily="66" charset="0"/>
              </a:rPr>
              <a:t>What kind of girl is she?</a:t>
            </a:r>
          </a:p>
          <a:p>
            <a:pPr algn="ctr"/>
            <a:r>
              <a:rPr lang="en-NZ" sz="4000" dirty="0" smtClean="0">
                <a:solidFill>
                  <a:srgbClr val="FFFF00"/>
                </a:solidFill>
                <a:latin typeface="Comic Sans MS" pitchFamily="66" charset="0"/>
              </a:rPr>
              <a:t>Give quotes from the book.</a:t>
            </a:r>
            <a:endParaRPr lang="en-NZ" sz="40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www.poster.net/gold-caroline/gold-caroline-ballerina-i-2706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4214818"/>
            <a:ext cx="1477856" cy="2065327"/>
          </a:xfrm>
          <a:prstGeom prst="rect">
            <a:avLst/>
          </a:prstGeom>
          <a:noFill/>
        </p:spPr>
      </p:pic>
      <p:pic>
        <p:nvPicPr>
          <p:cNvPr id="1028" name="Picture 4" descr="http://tbn2.google.com/images?q=tbn:lJMWzVrVSaKQKM:http://www.hair-styles-secrets-revealed.com/images/long_hair_photo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357694"/>
            <a:ext cx="1104902" cy="1657354"/>
          </a:xfrm>
          <a:prstGeom prst="rect">
            <a:avLst/>
          </a:prstGeom>
          <a:noFill/>
        </p:spPr>
      </p:pic>
      <p:pic>
        <p:nvPicPr>
          <p:cNvPr id="1030" name="Picture 6" descr="http://tbn0.google.com/images?q=tbn:6OdYegpArVkWhM:http://www.trschools.com/hsnorth/images/Swimming_11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4429132"/>
            <a:ext cx="1047750" cy="1285876"/>
          </a:xfrm>
          <a:prstGeom prst="rect">
            <a:avLst/>
          </a:prstGeom>
          <a:noFill/>
        </p:spPr>
      </p:pic>
      <p:pic>
        <p:nvPicPr>
          <p:cNvPr id="1032" name="Picture 8" descr="http://tbn2.google.com/images?q=tbn:AYF6NOiA4Z5zqM:http://img.kb.dk/ha/cms/bordesholm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768" y="4357694"/>
            <a:ext cx="1538017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4348" y="714356"/>
            <a:ext cx="792961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u="sng" dirty="0" smtClean="0">
                <a:solidFill>
                  <a:srgbClr val="FFFF00"/>
                </a:solidFill>
                <a:latin typeface="Comic Sans MS" pitchFamily="66" charset="0"/>
              </a:rPr>
              <a:t>Governance Companions</a:t>
            </a:r>
          </a:p>
          <a:p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do this group do? What is the purpose of this group?</a:t>
            </a:r>
          </a:p>
          <a:p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Who is part of this group?</a:t>
            </a:r>
          </a:p>
          <a:p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Find quotes:</a:t>
            </a:r>
          </a:p>
          <a:p>
            <a:pPr>
              <a:buFontTx/>
              <a:buChar char="-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to describe the control of this group on society.</a:t>
            </a:r>
          </a:p>
          <a:p>
            <a:pPr>
              <a:buFontTx/>
              <a:buChar char="-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 describe them as a group. </a:t>
            </a:r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642918"/>
            <a:ext cx="864399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800" b="1" u="sng" dirty="0" smtClean="0">
                <a:solidFill>
                  <a:srgbClr val="FFFF00"/>
                </a:solidFill>
              </a:rPr>
              <a:t>DESIGN YOUR OWN PERFECT WORLD</a:t>
            </a:r>
          </a:p>
          <a:p>
            <a:endParaRPr lang="en-NZ" dirty="0" smtClean="0"/>
          </a:p>
          <a:p>
            <a:r>
              <a:rPr lang="en-NZ" sz="2800" dirty="0" smtClean="0">
                <a:latin typeface="Comic Sans MS" pitchFamily="66" charset="0"/>
              </a:rPr>
              <a:t>Think about all of the things you would like to change about this world.</a:t>
            </a:r>
          </a:p>
          <a:p>
            <a:endParaRPr lang="en-NZ" sz="2800" dirty="0" smtClean="0">
              <a:latin typeface="Comic Sans MS" pitchFamily="66" charset="0"/>
            </a:endParaRPr>
          </a:p>
          <a:p>
            <a:r>
              <a:rPr lang="en-NZ" sz="2800" dirty="0" smtClean="0">
                <a:latin typeface="Comic Sans MS" pitchFamily="66" charset="0"/>
              </a:rPr>
              <a:t>e.g. Too many people / not enough food / weather etc.</a:t>
            </a:r>
          </a:p>
          <a:p>
            <a:endParaRPr lang="en-NZ" sz="2800" dirty="0" smtClean="0">
              <a:latin typeface="Comic Sans MS" pitchFamily="66" charset="0"/>
            </a:endParaRPr>
          </a:p>
          <a:p>
            <a:r>
              <a:rPr lang="en-NZ" sz="2800" dirty="0" smtClean="0">
                <a:latin typeface="Comic Sans MS" pitchFamily="66" charset="0"/>
              </a:rPr>
              <a:t>Imagine that you can create your own world.</a:t>
            </a:r>
          </a:p>
          <a:p>
            <a:r>
              <a:rPr lang="en-NZ" sz="2800" dirty="0" smtClean="0">
                <a:latin typeface="Comic Sans MS" pitchFamily="66" charset="0"/>
              </a:rPr>
              <a:t> </a:t>
            </a:r>
          </a:p>
          <a:p>
            <a:r>
              <a:rPr lang="en-NZ" sz="2800" dirty="0" smtClean="0">
                <a:latin typeface="Comic Sans MS" pitchFamily="66" charset="0"/>
              </a:rPr>
              <a:t>What would you do?</a:t>
            </a:r>
          </a:p>
          <a:p>
            <a:r>
              <a:rPr lang="en-NZ" sz="2800" dirty="0" smtClean="0">
                <a:latin typeface="Comic Sans MS" pitchFamily="66" charset="0"/>
              </a:rPr>
              <a:t>How would you make the world better?</a:t>
            </a:r>
          </a:p>
          <a:p>
            <a:r>
              <a:rPr lang="en-NZ" sz="2800" dirty="0" smtClean="0">
                <a:latin typeface="Comic Sans MS" pitchFamily="66" charset="0"/>
              </a:rPr>
              <a:t>What problems can you see occurring?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71480"/>
            <a:ext cx="81439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600" b="1" u="sng" dirty="0" smtClean="0">
                <a:solidFill>
                  <a:srgbClr val="FFFF00"/>
                </a:solidFill>
                <a:latin typeface="Comic Sans MS" pitchFamily="66" charset="0"/>
              </a:rPr>
              <a:t>UTOPIA</a:t>
            </a:r>
          </a:p>
          <a:p>
            <a:endParaRPr lang="en-NZ" sz="36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3600" dirty="0" smtClean="0">
                <a:solidFill>
                  <a:srgbClr val="FFFF00"/>
                </a:solidFill>
                <a:latin typeface="Comic Sans MS" pitchFamily="66" charset="0"/>
              </a:rPr>
              <a:t>Any real or imaginary society, place or state considered to be perfect or ideal.</a:t>
            </a:r>
          </a:p>
          <a:p>
            <a:endParaRPr lang="en-NZ" sz="36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3600" dirty="0" smtClean="0">
                <a:solidFill>
                  <a:srgbClr val="FFFF00"/>
                </a:solidFill>
                <a:latin typeface="Comic Sans MS" pitchFamily="66" charset="0"/>
              </a:rPr>
              <a:t>This is what Taris attempts to be.</a:t>
            </a:r>
            <a:endParaRPr lang="en-NZ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571480"/>
            <a:ext cx="8072494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000" b="1" u="sng" dirty="0" smtClean="0">
                <a:solidFill>
                  <a:srgbClr val="FFFF00"/>
                </a:solidFill>
                <a:latin typeface="Comic Sans MS" pitchFamily="66" charset="0"/>
              </a:rPr>
              <a:t>THEME WORK</a:t>
            </a:r>
          </a:p>
          <a:p>
            <a:pPr algn="ctr"/>
            <a:endParaRPr lang="en-NZ" sz="20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en-NZ" sz="2000" dirty="0" smtClean="0">
                <a:solidFill>
                  <a:srgbClr val="FFFF00"/>
                </a:solidFill>
                <a:latin typeface="Comic Sans MS" pitchFamily="66" charset="0"/>
              </a:rPr>
              <a:t>One of the big ideas in this novel is that of:</a:t>
            </a:r>
          </a:p>
          <a:p>
            <a:endParaRPr lang="en-NZ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en-NZ" sz="4800" dirty="0" smtClean="0">
                <a:solidFill>
                  <a:srgbClr val="FFFF00"/>
                </a:solidFill>
                <a:latin typeface="Comic Sans MS" pitchFamily="66" charset="0"/>
              </a:rPr>
              <a:t>The control of the government over the rights of the individual.</a:t>
            </a:r>
          </a:p>
          <a:p>
            <a:pPr algn="ctr"/>
            <a:endParaRPr lang="en-NZ" sz="4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algn="ctr"/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- give examples of this in the book</a:t>
            </a:r>
          </a:p>
          <a:p>
            <a:pPr algn="ctr">
              <a:buFontTx/>
              <a:buChar char="-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How does Juno’s character relate to this idea?</a:t>
            </a:r>
          </a:p>
          <a:p>
            <a:pPr algn="ctr">
              <a:buFontTx/>
              <a:buChar char="-"/>
            </a:pPr>
            <a:r>
              <a:rPr lang="en-NZ" sz="2800" smtClean="0">
                <a:solidFill>
                  <a:srgbClr val="FFFF00"/>
                </a:solidFill>
                <a:latin typeface="Comic Sans MS" pitchFamily="66" charset="0"/>
              </a:rPr>
              <a:t>Does </a:t>
            </a: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this happen in the world we live in?</a:t>
            </a:r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5122" name="Picture 2" descr="http://tbn1.google.com/images?q=tbn:wxd1oCJlrvs7KM:http://scrapetv.com/News/News%2520Pages/Entertainment/images-2/mao-zedong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93362"/>
            <a:ext cx="1428760" cy="1492544"/>
          </a:xfrm>
          <a:prstGeom prst="rect">
            <a:avLst/>
          </a:prstGeom>
          <a:noFill/>
        </p:spPr>
      </p:pic>
      <p:pic>
        <p:nvPicPr>
          <p:cNvPr id="5124" name="Picture 4" descr="http://tbn3.google.com/images?q=tbn:VkvPRj8VnJs7gM:http://www.evri.com/entity-images/person/george-w.-bush-0x1beeb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0958" y="214290"/>
            <a:ext cx="1295408" cy="1714512"/>
          </a:xfrm>
          <a:prstGeom prst="rect">
            <a:avLst/>
          </a:prstGeom>
          <a:noFill/>
        </p:spPr>
      </p:pic>
      <p:pic>
        <p:nvPicPr>
          <p:cNvPr id="5126" name="Picture 6" descr="http://tbn2.google.com/images?q=tbn:s7XqVL5ajBRqrM:http://www.topnews.in/files/adolf-hitler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34" y="3643314"/>
            <a:ext cx="895350" cy="1257301"/>
          </a:xfrm>
          <a:prstGeom prst="rect">
            <a:avLst/>
          </a:prstGeom>
          <a:noFill/>
        </p:spPr>
      </p:pic>
      <p:pic>
        <p:nvPicPr>
          <p:cNvPr id="5128" name="Picture 8" descr="http://tbn3.google.com/images?q=tbn:79Yb0XOXWxndiM:http://www.holocaustpictures.org/pictures/holocaust-pictures/image/595/holocaust_pictures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72396" y="3714752"/>
            <a:ext cx="1247775" cy="1047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jun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B4C016"/>
      </a:accent1>
      <a:accent2>
        <a:srgbClr val="C8D703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408</TotalTime>
  <Words>1458</Words>
  <Application>Microsoft Office PowerPoint</Application>
  <PresentationFormat>On-screen Show (4:3)</PresentationFormat>
  <Paragraphs>220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lotus</dc:creator>
  <cp:lastModifiedBy>lotush</cp:lastModifiedBy>
  <cp:revision>59</cp:revision>
  <dcterms:created xsi:type="dcterms:W3CDTF">2009-08-02T03:46:36Z</dcterms:created>
  <dcterms:modified xsi:type="dcterms:W3CDTF">2009-10-27T23:01:23Z</dcterms:modified>
</cp:coreProperties>
</file>